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4"/>
  </p:sldMasterIdLst>
  <p:notesMasterIdLst>
    <p:notesMasterId r:id="rId19"/>
  </p:notesMasterIdLst>
  <p:sldIdLst>
    <p:sldId id="257" r:id="rId5"/>
    <p:sldId id="778" r:id="rId6"/>
    <p:sldId id="782" r:id="rId7"/>
    <p:sldId id="788" r:id="rId8"/>
    <p:sldId id="789" r:id="rId9"/>
    <p:sldId id="792" r:id="rId10"/>
    <p:sldId id="794" r:id="rId11"/>
    <p:sldId id="793" r:id="rId12"/>
    <p:sldId id="795" r:id="rId13"/>
    <p:sldId id="796" r:id="rId14"/>
    <p:sldId id="797" r:id="rId15"/>
    <p:sldId id="800" r:id="rId16"/>
    <p:sldId id="799" r:id="rId17"/>
    <p:sldId id="776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E2A"/>
    <a:srgbClr val="777777"/>
    <a:srgbClr val="0086D9"/>
    <a:srgbClr val="007FAC"/>
    <a:srgbClr val="FFFFFF"/>
    <a:srgbClr val="FF00FF"/>
    <a:srgbClr val="F4F4F4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2392" autoAdjust="0"/>
  </p:normalViewPr>
  <p:slideViewPr>
    <p:cSldViewPr showGuides="1">
      <p:cViewPr varScale="1">
        <p:scale>
          <a:sx n="104" d="100"/>
          <a:sy n="104" d="100"/>
        </p:scale>
        <p:origin x="83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7071"/>
          </a:xfrm>
          <a:prstGeom prst="rect">
            <a:avLst/>
          </a:prstGeom>
        </p:spPr>
        <p:txBody>
          <a:bodyPr vert="horz" lIns="93303" tIns="46652" rIns="93303" bIns="4665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2"/>
            <a:ext cx="3043343" cy="467071"/>
          </a:xfrm>
          <a:prstGeom prst="rect">
            <a:avLst/>
          </a:prstGeom>
        </p:spPr>
        <p:txBody>
          <a:bodyPr vert="horz" lIns="93303" tIns="46652" rIns="93303" bIns="46652" rtlCol="0"/>
          <a:lstStyle>
            <a:lvl1pPr algn="r">
              <a:defRPr sz="1300"/>
            </a:lvl1pPr>
          </a:lstStyle>
          <a:p>
            <a:fld id="{3CE2FD85-AE75-40FB-801A-4D99AF6A23FE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3" tIns="46652" rIns="93303" bIns="466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6"/>
            <a:ext cx="5618480" cy="3665458"/>
          </a:xfrm>
          <a:prstGeom prst="rect">
            <a:avLst/>
          </a:prstGeom>
        </p:spPr>
        <p:txBody>
          <a:bodyPr vert="horz" lIns="93303" tIns="46652" rIns="93303" bIns="466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03" tIns="46652" rIns="93303" bIns="4665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03" tIns="46652" rIns="93303" bIns="46652" rtlCol="0" anchor="b"/>
          <a:lstStyle>
            <a:lvl1pPr algn="r">
              <a:defRPr sz="1300"/>
            </a:lvl1pPr>
          </a:lstStyle>
          <a:p>
            <a:fld id="{D81990A0-AC65-4980-BF02-6ACC1434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9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4068197" y="8991041"/>
            <a:ext cx="3110974" cy="4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75" tIns="47538" rIns="95075" bIns="47538" anchor="b"/>
          <a:lstStyle/>
          <a:p>
            <a:pPr algn="r"/>
            <a:fld id="{C2FC8807-38AD-42D4-9F8B-8ACE424FF55C}" type="slidenum">
              <a:rPr lang="en-US" sz="1300">
                <a:latin typeface="Times New Roman" pitchFamily="18" charset="0"/>
              </a:rPr>
              <a:pPr algn="r"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50850" y="231775"/>
            <a:ext cx="8078788" cy="4545013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202" y="5238201"/>
            <a:ext cx="5254753" cy="4267129"/>
          </a:xfrm>
          <a:noFill/>
          <a:ln/>
        </p:spPr>
        <p:txBody>
          <a:bodyPr lIns="93560" tIns="46781" rIns="93560" bIns="46781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79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7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78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09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4068197" y="8991041"/>
            <a:ext cx="3110974" cy="4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75" tIns="47538" rIns="95075" bIns="47538" anchor="b"/>
          <a:lstStyle/>
          <a:p>
            <a:pPr algn="r"/>
            <a:fld id="{C2FC8807-38AD-42D4-9F8B-8ACE424FF55C}" type="slidenum">
              <a:rPr lang="en-US" sz="1300">
                <a:latin typeface="Times New Roman" pitchFamily="18" charset="0"/>
              </a:rPr>
              <a:pPr algn="r"/>
              <a:t>14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50850" y="231775"/>
            <a:ext cx="8078788" cy="4545013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202" y="5238201"/>
            <a:ext cx="5254753" cy="4267129"/>
          </a:xfrm>
          <a:noFill/>
          <a:ln/>
        </p:spPr>
        <p:txBody>
          <a:bodyPr lIns="93560" tIns="46781" rIns="93560" bIns="46781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8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12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1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81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30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34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4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90A0-AC65-4980-BF02-6ACC1434AA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8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ght-title-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102488-5F21-43D9-8708-963BDC34D9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0"/>
            <a:ext cx="12099174" cy="6858000"/>
          </a:xfrm>
          <a:prstGeom prst="rect">
            <a:avLst/>
          </a:prstGeom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0032"/>
            <a:ext cx="11277600" cy="506668"/>
          </a:xfrm>
        </p:spPr>
        <p:txBody>
          <a:bodyPr anchor="b" anchorCtr="0"/>
          <a:lstStyle>
            <a:lvl1pPr marL="0" indent="0" algn="l">
              <a:tabLst>
                <a:tab pos="3078163" algn="l"/>
              </a:tabLs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3546700"/>
            <a:ext cx="11277600" cy="353943"/>
          </a:xfrm>
          <a:ln>
            <a:noFill/>
          </a:ln>
        </p:spPr>
        <p:txBody>
          <a:bodyPr wrap="square" lIns="91440" tIns="91440" rIns="91440" bIns="91440" anchor="t" anchorCtr="0">
            <a:noAutofit/>
          </a:bodyPr>
          <a:lstStyle>
            <a:lvl1pPr marL="0" indent="0" algn="l">
              <a:buFont typeface="Symbol" pitchFamily="18" charset="2"/>
              <a:buNone/>
              <a:tabLst>
                <a:tab pos="11085236" algn="r"/>
              </a:tabLst>
              <a:defRPr sz="1400" b="0" cap="all" spc="3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ENTER PRESENTER | DD MONTH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24" y="475018"/>
            <a:ext cx="1244979" cy="622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24" y="475018"/>
            <a:ext cx="1244979" cy="6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73985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l-content-horizont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914401"/>
            <a:ext cx="11277600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85799" y="1143000"/>
            <a:ext cx="10820401" cy="32004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685799" y="4572001"/>
            <a:ext cx="10820401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41013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pos="3808">
          <p15:clr>
            <a:srgbClr val="FBAE40"/>
          </p15:clr>
        </p15:guide>
        <p15:guide id="2" pos="3876">
          <p15:clr>
            <a:srgbClr val="FBAE40"/>
          </p15:clr>
        </p15:guide>
        <p15:guide id="3" orient="horz" pos="2880">
          <p15:clr>
            <a:srgbClr val="FBAE40"/>
          </p15:clr>
        </p15:guide>
        <p15:guide id="4" orient="horz" pos="2736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38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-content-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11277600" cy="5486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0484" y="914400"/>
            <a:ext cx="6549916" cy="5486400"/>
          </a:xfrm>
          <a:ln>
            <a:noFill/>
          </a:ln>
        </p:spPr>
        <p:txBody>
          <a:bodyPr tIns="13716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7239000" y="1143000"/>
            <a:ext cx="4267200" cy="5029200"/>
          </a:xfrm>
        </p:spPr>
        <p:txBody>
          <a:bodyPr lIns="0" rIns="0"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9628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5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-content-picture-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1"/>
            <a:ext cx="11277600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0400" y="914397"/>
            <a:ext cx="4724400" cy="54863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0483" y="914400"/>
            <a:ext cx="6549917" cy="5486400"/>
          </a:xfrm>
          <a:ln>
            <a:noFill/>
          </a:ln>
        </p:spPr>
        <p:txBody>
          <a:bodyPr tIns="13716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3"/>
          </p:nvPr>
        </p:nvSpPr>
        <p:spPr>
          <a:xfrm>
            <a:off x="7239000" y="914398"/>
            <a:ext cx="4267200" cy="5486406"/>
          </a:xfrm>
        </p:spPr>
        <p:txBody>
          <a:bodyPr lIns="0" rIns="0" anchor="ctr">
            <a:normAutofit/>
          </a:bodyPr>
          <a:lstStyle>
            <a:lvl1pPr>
              <a:buClr>
                <a:schemeClr val="bg1"/>
              </a:buClr>
              <a:defRPr sz="1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46761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560">
          <p15:clr>
            <a:srgbClr val="FBAE40"/>
          </p15:clr>
        </p15:guide>
        <p15:guide id="3" orient="horz" pos="2880">
          <p15:clr>
            <a:srgbClr val="FBAE40"/>
          </p15:clr>
        </p15:guide>
        <p15:guide id="4" pos="7248">
          <p15:clr>
            <a:srgbClr val="FBAE40"/>
          </p15:clr>
        </p15:guide>
        <p15:guide id="5" orient="horz" pos="3456">
          <p15:clr>
            <a:srgbClr val="FBAE40"/>
          </p15:clr>
        </p15:guide>
        <p15:guide id="6" pos="49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ight-gray-title-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11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457199"/>
            <a:ext cx="11277600" cy="59435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747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e-dual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0980" y="914400"/>
            <a:ext cx="3419592" cy="549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50980" y="1270855"/>
            <a:ext cx="3419592" cy="347471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2650980" y="914400"/>
            <a:ext cx="3419592" cy="356455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50980" y="1371600"/>
            <a:ext cx="3429000" cy="322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2650980" y="4745574"/>
            <a:ext cx="3419592" cy="1654820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127488" y="914400"/>
            <a:ext cx="3419591" cy="549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7487" y="1270855"/>
            <a:ext cx="3419593" cy="347471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6127486" y="914400"/>
            <a:ext cx="3419594" cy="356455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18080" y="1371600"/>
            <a:ext cx="3429000" cy="322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6127487" y="4745574"/>
            <a:ext cx="3419592" cy="1654820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Content Placeholder 60"/>
          <p:cNvSpPr>
            <a:spLocks noGrp="1"/>
          </p:cNvSpPr>
          <p:nvPr>
            <p:ph sz="quarter" idx="17" hasCustomPrompt="1"/>
          </p:nvPr>
        </p:nvSpPr>
        <p:spPr>
          <a:xfrm>
            <a:off x="2650980" y="1270855"/>
            <a:ext cx="3419592" cy="3474719"/>
          </a:xfrm>
        </p:spPr>
        <p:txBody>
          <a:bodyPr tIns="45720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62" name="Content Placeholder 60"/>
          <p:cNvSpPr>
            <a:spLocks noGrp="1"/>
          </p:cNvSpPr>
          <p:nvPr>
            <p:ph sz="quarter" idx="18" hasCustomPrompt="1"/>
          </p:nvPr>
        </p:nvSpPr>
        <p:spPr>
          <a:xfrm>
            <a:off x="6127486" y="1270855"/>
            <a:ext cx="3419594" cy="3474719"/>
          </a:xfrm>
        </p:spPr>
        <p:txBody>
          <a:bodyPr tIns="45720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88722"/>
      </p:ext>
    </p:extLst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e-triple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8972" y="914400"/>
            <a:ext cx="3419856" cy="549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8972" y="1271262"/>
            <a:ext cx="3419856" cy="347431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918972" y="914806"/>
            <a:ext cx="3419856" cy="356455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1371600"/>
            <a:ext cx="3429000" cy="337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918972" y="5301672"/>
            <a:ext cx="3419856" cy="1098722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386072" y="914400"/>
            <a:ext cx="3419856" cy="5490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84675" y="1271262"/>
            <a:ext cx="3421252" cy="347431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386072" y="914806"/>
            <a:ext cx="3419856" cy="356455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81500" y="1371600"/>
            <a:ext cx="3429000" cy="337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4386072" y="5301672"/>
            <a:ext cx="3419856" cy="1098722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855076" y="914806"/>
            <a:ext cx="3419856" cy="54855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855076" y="1271262"/>
            <a:ext cx="3419856" cy="347431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7855076" y="914806"/>
            <a:ext cx="3419856" cy="356455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850504" y="1371600"/>
            <a:ext cx="3429000" cy="337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7855076" y="5301672"/>
            <a:ext cx="3419856" cy="1098722"/>
          </a:xfrm>
        </p:spPr>
        <p:txBody>
          <a:bodyPr tIns="182880" bIns="91440" anchor="t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Content Placeholder 60"/>
          <p:cNvSpPr>
            <a:spLocks noGrp="1"/>
          </p:cNvSpPr>
          <p:nvPr>
            <p:ph sz="quarter" idx="17" hasCustomPrompt="1"/>
          </p:nvPr>
        </p:nvSpPr>
        <p:spPr>
          <a:xfrm>
            <a:off x="918972" y="1271262"/>
            <a:ext cx="3419856" cy="3474314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62" name="Content Placeholder 60"/>
          <p:cNvSpPr>
            <a:spLocks noGrp="1"/>
          </p:cNvSpPr>
          <p:nvPr>
            <p:ph sz="quarter" idx="18" hasCustomPrompt="1"/>
          </p:nvPr>
        </p:nvSpPr>
        <p:spPr>
          <a:xfrm>
            <a:off x="4381500" y="1271262"/>
            <a:ext cx="3424427" cy="3474314"/>
          </a:xfrm>
        </p:spPr>
        <p:txBody>
          <a:bodyPr tIns="36576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Content</a:t>
            </a:r>
          </a:p>
        </p:txBody>
      </p:sp>
      <p:sp>
        <p:nvSpPr>
          <p:cNvPr id="63" name="Content Placeholder 60"/>
          <p:cNvSpPr>
            <a:spLocks noGrp="1"/>
          </p:cNvSpPr>
          <p:nvPr>
            <p:ph sz="quarter" idx="19" hasCustomPrompt="1"/>
          </p:nvPr>
        </p:nvSpPr>
        <p:spPr>
          <a:xfrm>
            <a:off x="7855076" y="1271262"/>
            <a:ext cx="3419856" cy="3474314"/>
          </a:xfrm>
        </p:spPr>
        <p:txBody>
          <a:bodyPr tIns="365760" anchor="t" anchorCtr="0">
            <a:noAutofit/>
          </a:bodyPr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Content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81674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le-quad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2771606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" y="1270854"/>
            <a:ext cx="2771606" cy="34747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2771606" cy="356455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457200" y="4745574"/>
            <a:ext cx="2771606" cy="1655226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Content Placeholder 60"/>
          <p:cNvSpPr>
            <a:spLocks noGrp="1"/>
          </p:cNvSpPr>
          <p:nvPr>
            <p:ph sz="quarter" idx="17" hasCustomPrompt="1"/>
          </p:nvPr>
        </p:nvSpPr>
        <p:spPr>
          <a:xfrm>
            <a:off x="457200" y="1270854"/>
            <a:ext cx="2771606" cy="3474722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285723" y="914400"/>
            <a:ext cx="2779776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285723" y="1270854"/>
            <a:ext cx="2779776" cy="34747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 Placeholder 30"/>
          <p:cNvSpPr>
            <a:spLocks noGrp="1"/>
          </p:cNvSpPr>
          <p:nvPr>
            <p:ph type="body" sz="quarter" idx="24"/>
          </p:nvPr>
        </p:nvSpPr>
        <p:spPr>
          <a:xfrm>
            <a:off x="3285723" y="914400"/>
            <a:ext cx="2779776" cy="356455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3285723" y="4745574"/>
            <a:ext cx="2779776" cy="1655226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Content Placeholder 60"/>
          <p:cNvSpPr>
            <a:spLocks noGrp="1"/>
          </p:cNvSpPr>
          <p:nvPr>
            <p:ph sz="quarter" idx="26" hasCustomPrompt="1"/>
          </p:nvPr>
        </p:nvSpPr>
        <p:spPr>
          <a:xfrm>
            <a:off x="3285723" y="1270853"/>
            <a:ext cx="2779776" cy="3474721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122416" y="914400"/>
            <a:ext cx="2777734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122416" y="1270854"/>
            <a:ext cx="2777734" cy="34747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6122416" y="914400"/>
            <a:ext cx="2777734" cy="356455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3"/>
          <p:cNvSpPr>
            <a:spLocks noGrp="1"/>
          </p:cNvSpPr>
          <p:nvPr>
            <p:ph type="body" sz="quarter" idx="22"/>
          </p:nvPr>
        </p:nvSpPr>
        <p:spPr>
          <a:xfrm>
            <a:off x="6122416" y="4745574"/>
            <a:ext cx="2777734" cy="1655226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marL="0" marR="0" lvl="0" indent="0" algn="ctr" defTabSz="914377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ctr" defTabSz="914377" rtl="0" eaLnBrk="1" fontAlgn="base" latinLnBrk="0" hangingPunct="1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sp>
        <p:nvSpPr>
          <p:cNvPr id="67" name="Content Placeholder 60"/>
          <p:cNvSpPr>
            <a:spLocks noGrp="1"/>
          </p:cNvSpPr>
          <p:nvPr>
            <p:ph sz="quarter" idx="23" hasCustomPrompt="1"/>
          </p:nvPr>
        </p:nvSpPr>
        <p:spPr>
          <a:xfrm>
            <a:off x="6122416" y="1270854"/>
            <a:ext cx="2777734" cy="3474721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955024" y="914400"/>
            <a:ext cx="2779776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955024" y="1270854"/>
            <a:ext cx="2779776" cy="34747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8955024" y="914400"/>
            <a:ext cx="2779776" cy="356455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8955024" y="4745574"/>
            <a:ext cx="2779776" cy="1655226"/>
          </a:xfrm>
        </p:spPr>
        <p:txBody>
          <a:bodyPr tIns="91440" bIns="91440" anchor="ctr" anchorCtr="0">
            <a:noAutofit/>
          </a:bodyPr>
          <a:lstStyle>
            <a:lvl1pPr marL="0" indent="0" algn="ctr">
              <a:spcBef>
                <a:spcPts val="300"/>
              </a:spcBef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600"/>
              </a:spcBef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9" name="Content Placeholder 60"/>
          <p:cNvSpPr>
            <a:spLocks noGrp="1"/>
          </p:cNvSpPr>
          <p:nvPr>
            <p:ph sz="quarter" idx="20" hasCustomPrompt="1"/>
          </p:nvPr>
        </p:nvSpPr>
        <p:spPr>
          <a:xfrm>
            <a:off x="8955024" y="1270853"/>
            <a:ext cx="2779776" cy="3474721"/>
          </a:xfrm>
        </p:spPr>
        <p:txBody>
          <a:bodyPr tIns="365760" anchor="t" anchorCtr="0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002"/>
      </p:ext>
    </p:extLst>
  </p:cSld>
  <p:clrMapOvr>
    <a:masterClrMapping/>
  </p:clrMapOvr>
  <p:transition spd="med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l-content-blue-call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11277600" cy="5486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914396"/>
            <a:ext cx="1813560" cy="5486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1371600"/>
            <a:ext cx="3429000" cy="322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679450" y="1143000"/>
            <a:ext cx="5187951" cy="502920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 sz="2400">
                <a:latin typeface="+mj-lt"/>
              </a:defRPr>
            </a:lvl1pPr>
            <a:lvl2pPr marL="182880">
              <a:spcBef>
                <a:spcPts val="1200"/>
              </a:spcBef>
              <a:defRPr sz="1600"/>
            </a:lvl2pPr>
            <a:lvl3pPr marL="365760">
              <a:spcBef>
                <a:spcPts val="600"/>
              </a:spcBef>
              <a:defRPr sz="1400"/>
            </a:lvl3pPr>
            <a:lvl4pPr marL="548640">
              <a:spcBef>
                <a:spcPts val="600"/>
              </a:spcBef>
              <a:defRPr sz="1200"/>
            </a:lvl4pPr>
            <a:lvl5pPr marL="731520">
              <a:spcBef>
                <a:spcPts val="9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8134066" y="1143000"/>
            <a:ext cx="3143534" cy="502920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 sz="2400">
                <a:latin typeface="+mj-lt"/>
              </a:defRPr>
            </a:lvl1pPr>
            <a:lvl2pPr marL="182880">
              <a:spcBef>
                <a:spcPts val="1200"/>
              </a:spcBef>
              <a:defRPr sz="1600"/>
            </a:lvl2pPr>
            <a:lvl3pPr marL="365760">
              <a:spcBef>
                <a:spcPts val="600"/>
              </a:spcBef>
              <a:defRPr sz="1400"/>
            </a:lvl3pPr>
            <a:lvl4pPr marL="548640">
              <a:spcBef>
                <a:spcPts val="600"/>
              </a:spcBef>
              <a:defRPr sz="1200"/>
            </a:lvl4pPr>
            <a:lvl5pPr marL="731520">
              <a:spcBef>
                <a:spcPts val="900"/>
              </a:spcBef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277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39983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pos="4416">
          <p15:clr>
            <a:srgbClr val="FBAE40"/>
          </p15:clr>
        </p15:guide>
        <p15:guide id="2" pos="4560">
          <p15:clr>
            <a:srgbClr val="FBAE40"/>
          </p15:clr>
        </p15:guide>
        <p15:guide id="4" pos="72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le-dual-content-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71600" y="914400"/>
            <a:ext cx="4698971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371600" y="1270855"/>
            <a:ext cx="4698970" cy="2394985"/>
          </a:xfrm>
          <a:prstGeom prst="rect">
            <a:avLst/>
          </a:prstGeom>
          <a:noFill/>
        </p:spPr>
        <p:txBody>
          <a:bodyPr lIns="182880" tIns="0" rIns="182880" bIns="91440" anchor="ctr" anchorCtr="0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 sz="1600">
                <a:solidFill>
                  <a:schemeClr val="tx1"/>
                </a:solidFill>
              </a:defRPr>
            </a:lvl2pPr>
            <a:lvl3pPr marL="0" indent="0" algn="ctr">
              <a:buNone/>
              <a:defRPr sz="12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371600" y="3665842"/>
            <a:ext cx="4698971" cy="2734958"/>
          </a:xfrm>
        </p:spPr>
        <p:txBody>
          <a:bodyPr tIns="548640"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129338" y="914400"/>
            <a:ext cx="4691062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6127482" y="4025644"/>
            <a:ext cx="4692918" cy="2375156"/>
          </a:xfrm>
          <a:prstGeom prst="rect">
            <a:avLst/>
          </a:prstGeom>
          <a:noFill/>
        </p:spPr>
        <p:txBody>
          <a:bodyPr lIns="182880" tIns="0" rIns="182880" bIns="9144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 sz="1600">
                <a:solidFill>
                  <a:schemeClr val="tx1"/>
                </a:solidFill>
              </a:defRPr>
            </a:lvl2pPr>
            <a:lvl3pPr marL="0" indent="0" algn="ctr">
              <a:buNone/>
              <a:defRPr sz="1400">
                <a:solidFill>
                  <a:schemeClr val="tx1"/>
                </a:solidFill>
              </a:defRPr>
            </a:lvl3pPr>
            <a:lvl4pPr marL="0" indent="0" algn="ctr">
              <a:buNone/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127485" y="917749"/>
            <a:ext cx="4692915" cy="2748091"/>
          </a:xfrm>
        </p:spPr>
        <p:txBody>
          <a:bodyPr tIns="548640"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1371601" y="914400"/>
            <a:ext cx="4698970" cy="356455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6127483" y="3665840"/>
            <a:ext cx="4692918" cy="356455"/>
          </a:xfrm>
          <a:solidFill>
            <a:schemeClr val="accent2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4534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914401"/>
            <a:ext cx="11277600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79450" y="1143000"/>
            <a:ext cx="10820400" cy="5029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Silicon Labs Confidential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00725"/>
      </p:ext>
    </p:extLst>
  </p:cSld>
  <p:clrMapOvr>
    <a:masterClrMapping/>
  </p:clrMapOvr>
  <p:transition spd="med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6"/>
          <p:cNvSpPr txBox="1">
            <a:spLocks noChangeArrowheads="1"/>
          </p:cNvSpPr>
          <p:nvPr userDrawn="1"/>
        </p:nvSpPr>
        <p:spPr bwMode="auto">
          <a:xfrm>
            <a:off x="457201" y="6400798"/>
            <a:ext cx="457200" cy="45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9540" rIns="49540" bIns="49540" anchor="ctr" anchorCtr="0">
            <a:noAutofit/>
          </a:bodyPr>
          <a:lstStyle/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Font typeface="MSDW" pitchFamily="34" charset="2"/>
              <a:buNone/>
              <a:defRPr/>
            </a:pPr>
            <a:fld id="{C62FD5DD-9D3D-4C50-AD4A-18FA3C20E8EF}" type="slidenum">
              <a:rPr lang="en-US" sz="800" b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pPr algn="l" eaLnBrk="0" fontAlgn="base" hangingPunct="0">
                <a:spcBef>
                  <a:spcPct val="50000"/>
                </a:spcBef>
                <a:spcAft>
                  <a:spcPct val="0"/>
                </a:spcAft>
                <a:buFont typeface="MSDW" pitchFamily="34" charset="2"/>
                <a:buNone/>
                <a:defRPr/>
              </a:pPr>
              <a:t>‹#›</a:t>
            </a:fld>
            <a:endParaRPr lang="en-US" sz="1000" b="0" dirty="0">
              <a:solidFill>
                <a:schemeClr val="tx1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5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ght-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600325"/>
            <a:ext cx="11582400" cy="685800"/>
          </a:xfrm>
        </p:spPr>
        <p:txBody>
          <a:bodyPr/>
          <a:lstStyle>
            <a:lvl1pPr marL="0" indent="0">
              <a:buFontTx/>
              <a:buNone/>
              <a:defRPr lang="en-US" sz="40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text to divider slide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4800" y="3581400"/>
            <a:ext cx="9601200" cy="457200"/>
          </a:xfrm>
        </p:spPr>
        <p:txBody>
          <a:bodyPr anchor="b" anchorCtr="0"/>
          <a:lstStyle>
            <a:lvl1pPr marL="0" indent="0" algn="l">
              <a:buFont typeface="Symbol" pitchFamily="18" charset="2"/>
              <a:buNone/>
              <a:tabLst>
                <a:tab pos="11085236" algn="r"/>
              </a:tabLs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enter Presenter | </a:t>
            </a:r>
            <a:r>
              <a:rPr lang="en-US" dirty="0" err="1"/>
              <a:t>dd</a:t>
            </a:r>
            <a:r>
              <a:rPr lang="en-US" dirty="0"/>
              <a:t> Month 2014</a:t>
            </a:r>
          </a:p>
        </p:txBody>
      </p:sp>
    </p:spTree>
    <p:extLst>
      <p:ext uri="{BB962C8B-B14F-4D97-AF65-F5344CB8AC3E}">
        <p14:creationId xmlns:p14="http://schemas.microsoft.com/office/powerpoint/2010/main" val="641114675"/>
      </p:ext>
    </p:extLst>
  </p:cSld>
  <p:clrMapOvr>
    <a:masterClrMapping/>
  </p:clrMapOvr>
  <p:transition spd="slow">
    <p:wipe dir="r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-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600325"/>
            <a:ext cx="11582400" cy="685800"/>
          </a:xfrm>
        </p:spPr>
        <p:txBody>
          <a:bodyPr/>
          <a:lstStyle>
            <a:lvl1pPr marL="0" indent="0">
              <a:buFontTx/>
              <a:buNone/>
              <a:defRPr lang="en-US" sz="4000" kern="1200" baseline="0" dirty="0">
                <a:solidFill>
                  <a:schemeClr val="tx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text to divider slide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4800" y="3581400"/>
            <a:ext cx="9601200" cy="457200"/>
          </a:xfrm>
        </p:spPr>
        <p:txBody>
          <a:bodyPr anchor="b" anchorCtr="0"/>
          <a:lstStyle>
            <a:lvl1pPr marL="0" indent="0" algn="l">
              <a:buFont typeface="Symbol" pitchFamily="18" charset="2"/>
              <a:buNone/>
              <a:tabLst>
                <a:tab pos="11085236" algn="r"/>
              </a:tabLst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enter Presenter | </a:t>
            </a:r>
            <a:r>
              <a:rPr lang="en-US" dirty="0" err="1"/>
              <a:t>dd</a:t>
            </a:r>
            <a:r>
              <a:rPr lang="en-US" dirty="0"/>
              <a:t> Month 2014</a:t>
            </a:r>
          </a:p>
        </p:txBody>
      </p:sp>
    </p:spTree>
    <p:extLst>
      <p:ext uri="{BB962C8B-B14F-4D97-AF65-F5344CB8AC3E}">
        <p14:creationId xmlns:p14="http://schemas.microsoft.com/office/powerpoint/2010/main" val="2131554308"/>
      </p:ext>
    </p:extLst>
  </p:cSld>
  <p:clrMapOvr>
    <a:masterClrMapping/>
  </p:clrMapOvr>
  <p:transition spd="slow">
    <p:wipe dir="r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99" y="914400"/>
            <a:ext cx="11572103" cy="548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5356010"/>
      </p:ext>
    </p:extLst>
  </p:cSld>
  <p:clrMapOvr>
    <a:masterClrMapping/>
  </p:clrMapOvr>
  <p:transition spd="med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l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99" y="914400"/>
            <a:ext cx="5780903" cy="548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914400"/>
            <a:ext cx="5791200" cy="548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789708"/>
      </p:ext>
    </p:extLst>
  </p:cSld>
  <p:clrMapOvr>
    <a:masterClrMapping/>
  </p:clrMapOvr>
  <p:transition spd="med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98866"/>
      </p:ext>
    </p:extLst>
  </p:cSld>
  <p:clrMapOvr>
    <a:masterClrMapping/>
  </p:clrMapOvr>
  <p:transition spd="med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629912" y="0"/>
            <a:ext cx="75620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4191000" y="304800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200370" y="1828800"/>
            <a:ext cx="6686830" cy="3581400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key supporting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00370" y="512064"/>
            <a:ext cx="6686830" cy="70713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bg1"/>
                </a:solidFill>
              </a:defRPr>
            </a:lvl1pPr>
            <a:lvl2pPr marL="283457" indent="0">
              <a:buFontTx/>
              <a:buNone/>
              <a:defRPr sz="2000"/>
            </a:lvl2pPr>
            <a:lvl3pPr marL="512051" indent="0">
              <a:buFontTx/>
              <a:buNone/>
              <a:defRPr sz="2000"/>
            </a:lvl3pPr>
            <a:lvl4pPr marL="685783" indent="0">
              <a:buFontTx/>
              <a:buNone/>
              <a:defRPr sz="2000"/>
            </a:lvl4pPr>
            <a:lvl5pPr marL="859514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add message pillar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2" hasCustomPrompt="1"/>
          </p:nvPr>
        </p:nvSpPr>
        <p:spPr>
          <a:xfrm>
            <a:off x="381000" y="381001"/>
            <a:ext cx="3886200" cy="60960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/>
              <a:t>Click to edit image</a:t>
            </a:r>
          </a:p>
        </p:txBody>
      </p:sp>
    </p:spTree>
    <p:extLst>
      <p:ext uri="{BB962C8B-B14F-4D97-AF65-F5344CB8AC3E}">
        <p14:creationId xmlns:p14="http://schemas.microsoft.com/office/powerpoint/2010/main" val="1786325809"/>
      </p:ext>
    </p:extLst>
  </p:cSld>
  <p:clrMapOvr>
    <a:masterClrMapping/>
  </p:clrMapOvr>
  <p:transition spd="med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ccess-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705600" y="947738"/>
            <a:ext cx="5181600" cy="537686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3901" y="4"/>
            <a:ext cx="11163301" cy="914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… Success Story Benefit (in financial terms)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4953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95301" y="1517904"/>
            <a:ext cx="6057899" cy="3108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363" indent="0" algn="l"/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PROBLEM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95301" y="6477000"/>
            <a:ext cx="11696699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23901" y="1948551"/>
            <a:ext cx="5829299" cy="1112726"/>
          </a:xfrm>
        </p:spPr>
        <p:txBody>
          <a:bodyPr numCol="1"/>
          <a:lstStyle>
            <a:lvl1pPr>
              <a:lnSpc>
                <a:spcPct val="90000"/>
              </a:lnSpc>
              <a:spcBef>
                <a:spcPts val="400"/>
              </a:spcBef>
              <a:defRPr sz="1800" baseline="0"/>
            </a:lvl1pPr>
          </a:lstStyle>
          <a:p>
            <a:pPr lvl="0"/>
            <a:r>
              <a:rPr lang="en-US" dirty="0"/>
              <a:t>Add up to 3 problem points</a:t>
            </a:r>
          </a:p>
          <a:p>
            <a:pPr lvl="0"/>
            <a:r>
              <a:rPr lang="en-US" dirty="0"/>
              <a:t>….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41125" y="6546850"/>
            <a:ext cx="6321675" cy="294205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283457" indent="0">
              <a:buFontTx/>
              <a:buNone/>
              <a:defRPr/>
            </a:lvl2pPr>
            <a:lvl3pPr marL="512051" indent="0">
              <a:buFontTx/>
              <a:buNone/>
              <a:defRPr/>
            </a:lvl3pPr>
            <a:lvl4pPr marL="685783" indent="0">
              <a:buFontTx/>
              <a:buNone/>
              <a:defRPr/>
            </a:lvl4pPr>
            <a:lvl5pPr marL="85951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descriptive breadcrumb 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75038" y="3006662"/>
            <a:ext cx="6483477" cy="457200"/>
          </a:xfr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relevant market segment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829800" y="6564056"/>
            <a:ext cx="1730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</a:rPr>
              <a:t>Return to agenda slide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95301" y="3181028"/>
            <a:ext cx="6057899" cy="3108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363" indent="0" algn="l"/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SOLUTION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723901" y="3611675"/>
            <a:ext cx="5829299" cy="1112726"/>
          </a:xfrm>
        </p:spPr>
        <p:txBody>
          <a:bodyPr numCol="1"/>
          <a:lstStyle>
            <a:lvl1pPr>
              <a:lnSpc>
                <a:spcPct val="90000"/>
              </a:lnSpc>
              <a:spcBef>
                <a:spcPts val="400"/>
              </a:spcBef>
              <a:defRPr sz="1800" baseline="0"/>
            </a:lvl1pPr>
          </a:lstStyle>
          <a:p>
            <a:pPr lvl="0"/>
            <a:r>
              <a:rPr lang="en-US" dirty="0"/>
              <a:t>Add up to 3 facets of the solution</a:t>
            </a:r>
          </a:p>
          <a:p>
            <a:pPr lvl="0"/>
            <a:r>
              <a:rPr lang="en-US" dirty="0"/>
              <a:t>….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495301" y="4844152"/>
            <a:ext cx="6057899" cy="3108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363" indent="0" algn="l"/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BENEFIT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23901" y="5307448"/>
            <a:ext cx="5829299" cy="1017151"/>
          </a:xfrm>
        </p:spPr>
        <p:txBody>
          <a:bodyPr numCol="1"/>
          <a:lstStyle>
            <a:lvl1pPr>
              <a:lnSpc>
                <a:spcPct val="90000"/>
              </a:lnSpc>
              <a:spcBef>
                <a:spcPts val="400"/>
              </a:spcBef>
              <a:defRPr sz="1800" baseline="0"/>
            </a:lvl1pPr>
          </a:lstStyle>
          <a:p>
            <a:pPr lvl="0"/>
            <a:r>
              <a:rPr lang="en-US" dirty="0"/>
              <a:t>Add up to 3 financial Benefits for the customer</a:t>
            </a:r>
          </a:p>
          <a:p>
            <a:pPr lvl="0"/>
            <a:r>
              <a:rPr lang="en-US" dirty="0"/>
              <a:t>….</a:t>
            </a:r>
          </a:p>
          <a:p>
            <a:pPr lvl="0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42772943"/>
      </p:ext>
    </p:extLst>
  </p:cSld>
  <p:clrMapOvr>
    <a:masterClrMapping/>
  </p:clrMapOvr>
  <p:transition spd="med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-bene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1" y="5354901"/>
            <a:ext cx="5562599" cy="1045899"/>
          </a:xfrm>
        </p:spPr>
        <p:txBody>
          <a:bodyPr/>
          <a:lstStyle>
            <a:lvl1pPr>
              <a:lnSpc>
                <a:spcPct val="90000"/>
              </a:lnSpc>
              <a:defRPr sz="1600" baseline="0"/>
            </a:lvl1pPr>
          </a:lstStyle>
          <a:p>
            <a:pPr lvl="0"/>
            <a:r>
              <a:rPr lang="en-US" dirty="0"/>
              <a:t>Click to enter up to 3 problem concerns</a:t>
            </a:r>
          </a:p>
          <a:p>
            <a:pPr lvl="0"/>
            <a:r>
              <a:rPr lang="en-US" dirty="0"/>
              <a:t>…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85801" y="4"/>
            <a:ext cx="11201401" cy="914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Product Benefit (in financial terms)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4953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324600" y="1050071"/>
            <a:ext cx="5867400" cy="3108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SILICION LABS SOLUTION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438901" y="5039836"/>
            <a:ext cx="5769864" cy="3108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BENEFITS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95301" y="6477000"/>
            <a:ext cx="11696699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629400" y="5350730"/>
            <a:ext cx="5562600" cy="1050070"/>
          </a:xfrm>
        </p:spPr>
        <p:txBody>
          <a:bodyPr numCol="1"/>
          <a:lstStyle>
            <a:lvl1pPr>
              <a:lnSpc>
                <a:spcPct val="90000"/>
              </a:lnSpc>
              <a:defRPr sz="1600" baseline="0"/>
            </a:lvl1pPr>
          </a:lstStyle>
          <a:p>
            <a:pPr lvl="0"/>
            <a:r>
              <a:rPr lang="en-US" dirty="0"/>
              <a:t>Click to add up to  3 benefits</a:t>
            </a:r>
          </a:p>
          <a:p>
            <a:pPr lvl="0"/>
            <a:r>
              <a:rPr lang="en-US" dirty="0"/>
              <a:t>….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685801" y="1430601"/>
            <a:ext cx="5562600" cy="3533036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Click to add competitor's block diagram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41125" y="6546850"/>
            <a:ext cx="6321675" cy="294205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283457" indent="0">
              <a:buFontTx/>
              <a:buNone/>
              <a:defRPr/>
            </a:lvl2pPr>
            <a:lvl3pPr marL="512051" indent="0">
              <a:buFontTx/>
              <a:buNone/>
              <a:defRPr/>
            </a:lvl3pPr>
            <a:lvl4pPr marL="685783" indent="0">
              <a:buFontTx/>
              <a:buNone/>
              <a:defRPr/>
            </a:lvl4pPr>
            <a:lvl5pPr marL="85951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descriptive breadcrumb 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75038" y="3006662"/>
            <a:ext cx="6483477" cy="457200"/>
          </a:xfr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up to 3 FUNCTION INDICATORS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829800" y="6564056"/>
            <a:ext cx="1894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</a:rPr>
              <a:t>Product Family Directory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95301" y="1050071"/>
            <a:ext cx="5829299" cy="3108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CHALLENGE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6629399" y="1434035"/>
            <a:ext cx="5417811" cy="3529601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Click to add Silicon Labs block diagram</a:t>
            </a:r>
          </a:p>
        </p:txBody>
      </p:sp>
    </p:spTree>
    <p:extLst>
      <p:ext uri="{BB962C8B-B14F-4D97-AF65-F5344CB8AC3E}">
        <p14:creationId xmlns:p14="http://schemas.microsoft.com/office/powerpoint/2010/main" val="3797194980"/>
      </p:ext>
    </p:extLst>
  </p:cSld>
  <p:clrMapOvr>
    <a:masterClrMapping/>
  </p:clrMapOvr>
  <p:transition spd="med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-we-did-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953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2975038" y="3006662"/>
            <a:ext cx="6483477" cy="457200"/>
          </a:xfr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up to 3 FUNCTION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6302" y="4745810"/>
            <a:ext cx="6362698" cy="1273990"/>
          </a:xfrm>
        </p:spPr>
        <p:txBody>
          <a:bodyPr/>
          <a:lstStyle>
            <a:lvl1pPr>
              <a:lnSpc>
                <a:spcPct val="90000"/>
              </a:lnSpc>
              <a:spcBef>
                <a:spcPts val="400"/>
              </a:spcBef>
              <a:defRPr sz="2000" baseline="0"/>
            </a:lvl1pPr>
          </a:lstStyle>
          <a:p>
            <a:pPr lvl="0"/>
            <a:r>
              <a:rPr lang="en-US" dirty="0"/>
              <a:t>Click to enter up to 3 differentiating benefits</a:t>
            </a:r>
          </a:p>
          <a:p>
            <a:pPr lvl="0"/>
            <a:r>
              <a:rPr lang="en-US" dirty="0"/>
              <a:t>…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41125" y="4"/>
            <a:ext cx="11046077" cy="914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“How We Did It” Slide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95301" y="6477000"/>
            <a:ext cx="11696699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886651" y="1752600"/>
            <a:ext cx="6352349" cy="1295400"/>
          </a:xfrm>
        </p:spPr>
        <p:txBody>
          <a:bodyPr numCol="1"/>
          <a:lstStyle>
            <a:lvl1pPr>
              <a:lnSpc>
                <a:spcPct val="90000"/>
              </a:lnSpc>
              <a:spcBef>
                <a:spcPts val="400"/>
              </a:spcBef>
              <a:defRPr sz="2000" baseline="0"/>
            </a:lvl1pPr>
          </a:lstStyle>
          <a:p>
            <a:pPr lvl="0"/>
            <a:r>
              <a:rPr lang="en-US" dirty="0"/>
              <a:t>Click to add up to  3 concerns/issues</a:t>
            </a:r>
          </a:p>
          <a:p>
            <a:pPr lvl="0"/>
            <a:r>
              <a:rPr lang="en-US" dirty="0"/>
              <a:t>….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7467600" y="1295401"/>
            <a:ext cx="4419602" cy="2203703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Click to add competitor's block diagram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41125" y="6546850"/>
            <a:ext cx="6321675" cy="294205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283457" indent="0">
              <a:buFontTx/>
              <a:buNone/>
              <a:defRPr/>
            </a:lvl2pPr>
            <a:lvl3pPr marL="512051" indent="0">
              <a:buFontTx/>
              <a:buNone/>
              <a:defRPr/>
            </a:lvl3pPr>
            <a:lvl4pPr marL="685783" indent="0">
              <a:buFontTx/>
              <a:buNone/>
              <a:defRPr/>
            </a:lvl4pPr>
            <a:lvl5pPr marL="85951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descriptive breadcrumb text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829800" y="6564056"/>
            <a:ext cx="1894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</a:rPr>
              <a:t>Product Family Directory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95300" y="3581400"/>
            <a:ext cx="11696699" cy="3108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7467600" y="4267200"/>
            <a:ext cx="4419602" cy="20574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Click to add Silicon Labs block diagram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86652" y="1295400"/>
            <a:ext cx="589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conventional approach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76301" y="4267200"/>
            <a:ext cx="568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Silicon</a:t>
            </a:r>
            <a:r>
              <a:rPr lang="en-US" sz="2400" baseline="0" dirty="0"/>
              <a:t> Labs</a:t>
            </a:r>
            <a:r>
              <a:rPr lang="en-US" sz="2400" dirty="0"/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2963210250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-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" y="0"/>
            <a:ext cx="12100561" cy="68587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3546700"/>
            <a:ext cx="11277600" cy="389337"/>
          </a:xfrm>
          <a:ln>
            <a:noFill/>
          </a:ln>
        </p:spPr>
        <p:txBody>
          <a:bodyPr wrap="square" lIns="91440" tIns="91440" rIns="91440" bIns="91440" anchor="t" anchorCtr="0">
            <a:spAutoFit/>
          </a:bodyPr>
          <a:lstStyle>
            <a:lvl1pPr marL="0" indent="0" algn="l">
              <a:buFont typeface="Symbol" pitchFamily="18" charset="2"/>
              <a:buNone/>
              <a:tabLst>
                <a:tab pos="11085236" algn="r"/>
              </a:tabLst>
              <a:defRPr sz="1400" b="0" cap="all" spc="30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ENTER PRESENTER | DD MONTH 2017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57200" y="3008313"/>
            <a:ext cx="11277600" cy="538162"/>
          </a:xfrm>
        </p:spPr>
        <p:txBody>
          <a:bodyPr anchor="b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078163" algn="l"/>
              </a:tabLst>
              <a:defRPr lang="en-US" sz="3200" b="0" kern="1200" spc="-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80568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-detail-w-o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41125" y="914400"/>
            <a:ext cx="4340475" cy="5486400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en-US" dirty="0"/>
              <a:t>Click to add block diagram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66806" y="1682497"/>
            <a:ext cx="6720840" cy="755903"/>
          </a:xfrm>
        </p:spPr>
        <p:txBody>
          <a:bodyPr numCol="2"/>
          <a:lstStyle>
            <a:lvl1pPr>
              <a:lnSpc>
                <a:spcPct val="90000"/>
              </a:lnSpc>
              <a:defRPr sz="1600" baseline="0"/>
            </a:lvl1pPr>
          </a:lstStyle>
          <a:p>
            <a:pPr lvl="0"/>
            <a:r>
              <a:rPr lang="en-US" dirty="0"/>
              <a:t>Add up to  4 applications</a:t>
            </a:r>
          </a:p>
          <a:p>
            <a:pPr lvl="0"/>
            <a:r>
              <a:rPr lang="en-US" dirty="0"/>
              <a:t>….</a:t>
            </a:r>
          </a:p>
          <a:p>
            <a:pPr lvl="0"/>
            <a:r>
              <a:rPr lang="en-US" dirty="0"/>
              <a:t>…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41125" y="4"/>
            <a:ext cx="11046077" cy="914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Product Detail Slide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4953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466806" y="1371600"/>
            <a:ext cx="6720840" cy="3108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APPLICATIONS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466806" y="2971799"/>
            <a:ext cx="6720840" cy="3108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FEATURES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95301" y="6477000"/>
            <a:ext cx="11696699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5466806" y="3282696"/>
            <a:ext cx="6720840" cy="2203704"/>
          </a:xfrm>
        </p:spPr>
        <p:txBody>
          <a:bodyPr numCol="1"/>
          <a:lstStyle>
            <a:lvl1pPr>
              <a:lnSpc>
                <a:spcPct val="90000"/>
              </a:lnSpc>
              <a:defRPr sz="1600" baseline="0"/>
            </a:lvl1pPr>
          </a:lstStyle>
          <a:p>
            <a:pPr lvl="0"/>
            <a:r>
              <a:rPr lang="en-US" dirty="0"/>
              <a:t>Add up to  6 features</a:t>
            </a:r>
          </a:p>
          <a:p>
            <a:pPr lvl="0"/>
            <a:r>
              <a:rPr lang="en-US" dirty="0"/>
              <a:t>….</a:t>
            </a:r>
          </a:p>
          <a:p>
            <a:pPr lvl="0"/>
            <a:r>
              <a:rPr lang="en-US" dirty="0"/>
              <a:t>…</a:t>
            </a:r>
          </a:p>
          <a:p>
            <a:pPr lvl="0"/>
            <a:r>
              <a:rPr lang="en-US" dirty="0"/>
              <a:t>…</a:t>
            </a:r>
          </a:p>
          <a:p>
            <a:pPr lvl="0"/>
            <a:r>
              <a:rPr lang="en-US" dirty="0"/>
              <a:t>…</a:t>
            </a:r>
          </a:p>
          <a:p>
            <a:pPr lvl="0"/>
            <a:r>
              <a:rPr lang="en-US" dirty="0"/>
              <a:t>…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41125" y="6546850"/>
            <a:ext cx="6321675" cy="294205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283457" indent="0">
              <a:buFontTx/>
              <a:buNone/>
              <a:defRPr/>
            </a:lvl2pPr>
            <a:lvl3pPr marL="512051" indent="0">
              <a:buFontTx/>
              <a:buNone/>
              <a:defRPr/>
            </a:lvl3pPr>
            <a:lvl4pPr marL="685783" indent="0">
              <a:buFontTx/>
              <a:buNone/>
              <a:defRPr/>
            </a:lvl4pPr>
            <a:lvl5pPr marL="85951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descriptive breadcrumb 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75038" y="3006662"/>
            <a:ext cx="6483477" cy="457200"/>
          </a:xfr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up to 3 FUNCTION INDICATORS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466171" y="2286000"/>
            <a:ext cx="672147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829800" y="6564056"/>
            <a:ext cx="1894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</a:rPr>
              <a:t>Product Family Directory</a:t>
            </a:r>
          </a:p>
        </p:txBody>
      </p:sp>
    </p:spTree>
    <p:extLst>
      <p:ext uri="{BB962C8B-B14F-4D97-AF65-F5344CB8AC3E}">
        <p14:creationId xmlns:p14="http://schemas.microsoft.com/office/powerpoint/2010/main" val="3984874099"/>
      </p:ext>
    </p:extLst>
  </p:cSld>
  <p:clrMapOvr>
    <a:masterClrMapping/>
  </p:clrMapOvr>
  <p:transition spd="med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41125" y="914400"/>
            <a:ext cx="11046077" cy="5486400"/>
          </a:xfrm>
        </p:spPr>
        <p:txBody>
          <a:bodyPr/>
          <a:lstStyle>
            <a:lvl1pPr>
              <a:defRPr lang="en-US" sz="2400" b="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product matrix table data, or other general information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41125" y="4"/>
            <a:ext cx="11046077" cy="914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General/Summary Slide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4953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95301" y="6477000"/>
            <a:ext cx="11696699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41125" y="6546850"/>
            <a:ext cx="6321675" cy="294205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283457" indent="0">
              <a:buFontTx/>
              <a:buNone/>
              <a:defRPr/>
            </a:lvl2pPr>
            <a:lvl3pPr marL="512051" indent="0">
              <a:buFontTx/>
              <a:buNone/>
              <a:defRPr/>
            </a:lvl3pPr>
            <a:lvl4pPr marL="685783" indent="0">
              <a:buFontTx/>
              <a:buNone/>
              <a:defRPr/>
            </a:lvl4pPr>
            <a:lvl5pPr marL="85951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descriptive breadcrumb 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75038" y="3006662"/>
            <a:ext cx="6483477" cy="457200"/>
          </a:xfr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up to 3 FUNCTION INDICATORS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470525" y="3581400"/>
            <a:ext cx="672147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829800" y="6564056"/>
            <a:ext cx="1894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</a:rPr>
              <a:t>Product Family Directory</a:t>
            </a:r>
          </a:p>
        </p:txBody>
      </p:sp>
    </p:spTree>
    <p:extLst>
      <p:ext uri="{BB962C8B-B14F-4D97-AF65-F5344CB8AC3E}">
        <p14:creationId xmlns:p14="http://schemas.microsoft.com/office/powerpoint/2010/main" val="1271713438"/>
      </p:ext>
    </p:extLst>
  </p:cSld>
  <p:clrMapOvr>
    <a:masterClrMapping/>
  </p:clrMapOvr>
  <p:transition spd="med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41125" y="4"/>
            <a:ext cx="11046077" cy="9143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Border Slide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4953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95301" y="6477000"/>
            <a:ext cx="11696699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41125" y="6546850"/>
            <a:ext cx="6321675" cy="294205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283457" indent="0">
              <a:buFontTx/>
              <a:buNone/>
              <a:defRPr/>
            </a:lvl2pPr>
            <a:lvl3pPr marL="512051" indent="0">
              <a:buFontTx/>
              <a:buNone/>
              <a:defRPr/>
            </a:lvl3pPr>
            <a:lvl4pPr marL="685783" indent="0">
              <a:buFontTx/>
              <a:buNone/>
              <a:defRPr/>
            </a:lvl4pPr>
            <a:lvl5pPr marL="85951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descriptive breadcrumb 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975038" y="3006662"/>
            <a:ext cx="6483477" cy="457200"/>
          </a:xfr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up to 3 FUNCTION INDICATORS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5470525" y="3581400"/>
            <a:ext cx="672147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829800" y="6564056"/>
            <a:ext cx="1894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</a:rPr>
              <a:t>Product Family Directory</a:t>
            </a:r>
          </a:p>
        </p:txBody>
      </p:sp>
    </p:spTree>
    <p:extLst>
      <p:ext uri="{BB962C8B-B14F-4D97-AF65-F5344CB8AC3E}">
        <p14:creationId xmlns:p14="http://schemas.microsoft.com/office/powerpoint/2010/main" val="2897588991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ght-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102488-5F21-43D9-8708-963BDC34D9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" y="0"/>
            <a:ext cx="1209917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3546700"/>
            <a:ext cx="11277600" cy="389337"/>
          </a:xfrm>
          <a:ln>
            <a:noFill/>
          </a:ln>
        </p:spPr>
        <p:txBody>
          <a:bodyPr wrap="square" lIns="91440" tIns="91440" rIns="91440" bIns="91440" anchor="t" anchorCtr="0">
            <a:spAutoFit/>
          </a:bodyPr>
          <a:lstStyle>
            <a:lvl1pPr marL="0" indent="0" algn="l">
              <a:buFont typeface="Symbol" pitchFamily="18" charset="2"/>
              <a:buNone/>
              <a:tabLst>
                <a:tab pos="11085236" algn="r"/>
              </a:tabLst>
              <a:defRPr sz="1400" b="0" cap="all" spc="3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ENTER PRESENTER | DD MONTH 2017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57200" y="3008313"/>
            <a:ext cx="11277600" cy="538162"/>
          </a:xfrm>
        </p:spPr>
        <p:txBody>
          <a:bodyPr anchor="b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078163" algn="l"/>
              </a:tabLst>
              <a:defRPr lang="en-US" sz="3200" b="0" kern="1200" spc="-5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57259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-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57200" y="457200"/>
            <a:ext cx="11277600" cy="5943600"/>
          </a:xfrm>
          <a:solidFill>
            <a:schemeClr val="tx1"/>
          </a:solidFill>
        </p:spPr>
        <p:txBody>
          <a:bodyPr lIns="274320" tIns="1097280" bIns="0" anchor="t" anchorCtr="0"/>
          <a:lstStyle>
            <a:lvl1pPr marL="0" indent="0" algn="ctr">
              <a:buFontTx/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457200" y="2830377"/>
            <a:ext cx="5638800" cy="1197251"/>
          </a:xfrm>
          <a:solidFill>
            <a:schemeClr val="bg1"/>
          </a:solidFill>
          <a:ln>
            <a:noFill/>
          </a:ln>
        </p:spPr>
        <p:txBody>
          <a:bodyPr wrap="square" lIns="274320" tIns="274320" rIns="274320" bIns="274320" anchor="ctr">
            <a:sp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None/>
              <a:defRPr sz="1600">
                <a:solidFill>
                  <a:schemeClr val="tx1"/>
                </a:solidFill>
              </a:defRPr>
            </a:lvl2pPr>
            <a:lvl3pPr marL="18288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3pPr>
            <a:lvl4pPr marL="365760" indent="0">
              <a:spcBef>
                <a:spcPts val="600"/>
              </a:spcBef>
              <a:buNone/>
              <a:defRPr sz="1600">
                <a:solidFill>
                  <a:schemeClr val="tx2"/>
                </a:solidFill>
              </a:defRPr>
            </a:lvl4pPr>
            <a:lvl5pPr marL="731520">
              <a:spcBef>
                <a:spcPts val="9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Silicon Labs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07676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57200" y="457200"/>
            <a:ext cx="11277600" cy="5943600"/>
          </a:xfrm>
          <a:solidFill>
            <a:schemeClr val="tx1"/>
          </a:solidFill>
        </p:spPr>
        <p:txBody>
          <a:bodyPr lIns="274320" tIns="1097280" bIns="0" anchor="t" anchorCtr="0"/>
          <a:lstStyle>
            <a:lvl1pPr marL="0" indent="0" algn="ctr">
              <a:buFontTx/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Silicon Labs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21589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l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914400"/>
            <a:ext cx="11277600" cy="54863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1371600"/>
            <a:ext cx="3429000" cy="322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324600" y="1371600"/>
            <a:ext cx="5175250" cy="4572000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679450" y="1371600"/>
            <a:ext cx="5187950" cy="4572000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73964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ple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914401"/>
            <a:ext cx="11277600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324600" y="1143002"/>
            <a:ext cx="5175250" cy="502919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79450" y="1143002"/>
            <a:ext cx="5187950" cy="26288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679450" y="4000501"/>
            <a:ext cx="5187950" cy="21717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1143002"/>
            <a:ext cx="0" cy="5029198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34935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914401"/>
            <a:ext cx="11277600" cy="5486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dist="571500" dir="27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0" y="1143002"/>
            <a:ext cx="0" cy="5029198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324600" y="1143002"/>
            <a:ext cx="5175250" cy="26288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6324600" y="4000499"/>
            <a:ext cx="5175250" cy="21717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7"/>
          </p:nvPr>
        </p:nvSpPr>
        <p:spPr>
          <a:xfrm>
            <a:off x="679450" y="1143002"/>
            <a:ext cx="5187951" cy="26288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679450" y="4000501"/>
            <a:ext cx="5181600" cy="21717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Silicon Labs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74336"/>
      </p:ext>
    </p:extLst>
  </p:cSld>
  <p:clrMapOvr>
    <a:masterClrMapping/>
  </p:clrMapOvr>
  <p:transition spd="med">
    <p:wipe/>
  </p:transition>
  <p:extLst mod="1"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770">
          <p15:clr>
            <a:srgbClr val="FBAE40"/>
          </p15:clr>
        </p15:guide>
        <p15:guide id="3" pos="39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277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112776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91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76896" y="6400801"/>
            <a:ext cx="10957904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effectLst/>
              </a:defRPr>
            </a:lvl1pPr>
          </a:lstStyle>
          <a:p>
            <a:r>
              <a:rPr lang="en-US" dirty="0"/>
              <a:t>Silicon Labs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199" y="6400800"/>
            <a:ext cx="319696" cy="4572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9A7BD92-6AE5-CF43-B276-274952F2B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6897" y="6400801"/>
            <a:ext cx="2107497" cy="457200"/>
          </a:xfrm>
          <a:prstGeom prst="rect">
            <a:avLst/>
          </a:prstGeom>
          <a:noFill/>
          <a:ln>
            <a:noFill/>
          </a:ln>
        </p:spPr>
        <p:txBody>
          <a:bodyPr wrap="none" tIns="182880" bIns="182880" rtlCol="0" anchor="ctr">
            <a:noAutofit/>
          </a:bodyPr>
          <a:lstStyle/>
          <a:p>
            <a:pPr algn="l"/>
            <a:endParaRPr lang="en-US" sz="800" spc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40" r:id="rId20"/>
    <p:sldLayoutId id="2147483683" r:id="rId21"/>
    <p:sldLayoutId id="2147483684" r:id="rId22"/>
    <p:sldLayoutId id="2147483650" r:id="rId23"/>
    <p:sldLayoutId id="2147483652" r:id="rId24"/>
    <p:sldLayoutId id="2147483668" r:id="rId25"/>
    <p:sldLayoutId id="2147483661" r:id="rId26"/>
    <p:sldLayoutId id="2147483666" r:id="rId27"/>
    <p:sldLayoutId id="2147483665" r:id="rId28"/>
    <p:sldLayoutId id="2147483669" r:id="rId29"/>
    <p:sldLayoutId id="2147483675" r:id="rId30"/>
    <p:sldLayoutId id="2147483670" r:id="rId31"/>
    <p:sldLayoutId id="2147483672" r:id="rId32"/>
  </p:sldLayoutIdLst>
  <p:transition spd="med">
    <p:wipe/>
  </p:transition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377" rtl="0" eaLnBrk="1" fontAlgn="base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tx2"/>
        </a:buClr>
        <a:buFont typeface="Wingdings" charset="2"/>
        <a:buChar char="§"/>
        <a:defRPr lang="en-US" sz="2000" b="0" i="0" kern="1200" dirty="0" smtClean="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1pPr>
      <a:lvl2pPr marL="365760" indent="-182880" algn="l" defTabSz="914377" rtl="0" eaLnBrk="1" fontAlgn="base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lang="en-US" sz="1800" b="0" i="0" kern="1200" dirty="0" smtClean="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2pPr>
      <a:lvl3pPr marL="548640" indent="-182880" algn="l" defTabSz="914377" rtl="0" eaLnBrk="1" fontAlgn="base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lang="en-US" sz="1600" b="0" i="0" kern="1200" dirty="0" smtClean="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3pPr>
      <a:lvl4pPr marL="731520" marR="0" indent="-182880" algn="l" defTabSz="914377" rtl="0" eaLnBrk="1" fontAlgn="base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Wingdings" panose="05000000000000000000" pitchFamily="2" charset="2"/>
        <a:buChar char="§"/>
        <a:tabLst/>
        <a:defRPr lang="en-US" sz="1400" b="0" i="0" kern="1200" dirty="0" smtClean="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lvl4pPr>
      <a:lvl5pPr marL="914400" indent="-182880" algn="l" defTabSz="914377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lang="en-US" sz="1200" b="0" kern="1200" dirty="0">
          <a:solidFill>
            <a:schemeClr val="tx1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392">
          <p15:clr>
            <a:srgbClr val="F26B43"/>
          </p15:clr>
        </p15:guide>
        <p15:guide id="3" pos="288">
          <p15:clr>
            <a:srgbClr val="F26B43"/>
          </p15:clr>
        </p15:guide>
        <p15:guide id="9" orient="horz" pos="3888">
          <p15:clr>
            <a:srgbClr val="F26B43"/>
          </p15:clr>
        </p15:guide>
        <p15:guide id="10" orient="horz" pos="720">
          <p15:clr>
            <a:srgbClr val="F26B43"/>
          </p15:clr>
        </p15:guide>
        <p15:guide id="12" pos="428">
          <p15:clr>
            <a:srgbClr val="F26B43"/>
          </p15:clr>
        </p15:guide>
        <p15:guide id="15" pos="7244">
          <p15:clr>
            <a:srgbClr val="F26B43"/>
          </p15:clr>
        </p15:guide>
        <p15:guide id="37" pos="3696">
          <p15:clr>
            <a:srgbClr val="F26B43"/>
          </p15:clr>
        </p15:guide>
        <p15:guide id="39" pos="3984">
          <p15:clr>
            <a:srgbClr val="F26B43"/>
          </p15:clr>
        </p15:guide>
        <p15:guide id="40" orient="horz" pos="144">
          <p15:clr>
            <a:srgbClr val="F26B43"/>
          </p15:clr>
        </p15:guide>
        <p15:guide id="41" orient="horz" pos="864">
          <p15:clr>
            <a:srgbClr val="F26B43"/>
          </p15:clr>
        </p15:guide>
        <p15:guide id="42" orient="horz" pos="3744">
          <p15:clr>
            <a:srgbClr val="F26B43"/>
          </p15:clr>
        </p15:guide>
        <p15:guide id="43" pos="3840" userDrawn="1">
          <p15:clr>
            <a:srgbClr val="F26B43"/>
          </p15:clr>
        </p15:guide>
        <p15:guide id="44" pos="7488" userDrawn="1">
          <p15:clr>
            <a:srgbClr val="F26B43"/>
          </p15:clr>
        </p15:guide>
        <p15:guide id="45" pos="192" userDrawn="1">
          <p15:clr>
            <a:srgbClr val="F26B43"/>
          </p15:clr>
        </p15:guide>
        <p15:guide id="46" orient="horz" pos="2304" userDrawn="1">
          <p15:clr>
            <a:srgbClr val="F26B43"/>
          </p15:clr>
        </p15:guide>
        <p15:guide id="47" orient="horz" pos="576" userDrawn="1">
          <p15:clr>
            <a:srgbClr val="F26B43"/>
          </p15:clr>
        </p15:guide>
        <p15:guide id="4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Implementation of a IEEE 1588 Based Synchronization Distribution System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 Gallant – ITSF November 2018</a:t>
            </a:r>
          </a:p>
        </p:txBody>
      </p:sp>
    </p:spTree>
    <p:extLst>
      <p:ext uri="{BB962C8B-B14F-4D97-AF65-F5344CB8AC3E}">
        <p14:creationId xmlns:p14="http://schemas.microsoft.com/office/powerpoint/2010/main" val="10857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 1</a:t>
            </a:r>
            <a:r>
              <a:rPr lang="en-US" dirty="0"/>
              <a:t>: Manual Calibration of 1PPS Distribution Path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477818" y="990600"/>
            <a:ext cx="5638801" cy="5519568"/>
          </a:xfrm>
        </p:spPr>
        <p:txBody>
          <a:bodyPr>
            <a:noAutofit/>
          </a:bodyPr>
          <a:lstStyle/>
          <a:p>
            <a:pPr marL="182880" lvl="1" indent="0">
              <a:buNone/>
            </a:pPr>
            <a:r>
              <a:rPr lang="en-US" sz="1600" b="1" dirty="0"/>
              <a:t>Backplane Trace Delays</a:t>
            </a:r>
            <a:endParaRPr lang="en-US" sz="1700" dirty="0"/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1PPS backplane trace delays are manually measured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Variance in PCB trace length during manufacturing causes delay uncertainty</a:t>
            </a:r>
          </a:p>
          <a:p>
            <a:pPr marL="182880" lvl="1" indent="0">
              <a:spcBef>
                <a:spcPts val="1200"/>
              </a:spcBef>
              <a:buNone/>
            </a:pPr>
            <a:r>
              <a:rPr lang="en-US" sz="1700" b="1" dirty="0"/>
              <a:t>Backplane Driver/Receiver Delays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Driver + Receiver delay uncertainty over PVT : 2-3 ns </a:t>
            </a:r>
            <a:r>
              <a:rPr lang="en-US" sz="1700" dirty="0" err="1"/>
              <a:t>typ</a:t>
            </a:r>
            <a:endParaRPr lang="en-US" sz="1700" dirty="0"/>
          </a:p>
          <a:p>
            <a:pPr marL="182880" lvl="1" indent="0">
              <a:spcBef>
                <a:spcPts val="1200"/>
              </a:spcBef>
              <a:buNone/>
            </a:pPr>
            <a:r>
              <a:rPr lang="en-US" sz="1700" b="1" dirty="0"/>
              <a:t>Line Card PLL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Keep I-O delay as low as possible by using ZDM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All deterministic delays can be compensated for using adjustable delay at Line Card PLL.</a:t>
            </a:r>
          </a:p>
          <a:p>
            <a:pPr marL="182880" lvl="1" indent="0">
              <a:spcBef>
                <a:spcPts val="1200"/>
              </a:spcBef>
              <a:buNone/>
            </a:pPr>
            <a:r>
              <a:rPr lang="en-US" sz="1700" b="1" dirty="0"/>
              <a:t>Challenges: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Delay uncertainty from PCB traces, drivers/receivers, and Line Card PLL adds to the time error budget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Drivers/receiver delay uncertainty is the main contributor</a:t>
            </a:r>
          </a:p>
          <a:p>
            <a:pPr marL="182880" lvl="1" indent="0">
              <a:buNone/>
            </a:pPr>
            <a:endParaRPr lang="en-US" sz="1600" dirty="0"/>
          </a:p>
          <a:p>
            <a:pPr marL="182880" lvl="1" indent="0">
              <a:buNone/>
            </a:pPr>
            <a:r>
              <a:rPr lang="en-US" sz="1600" dirty="0"/>
              <a:t>PVT - Process/Voltage/Temperature,    </a:t>
            </a:r>
          </a:p>
          <a:p>
            <a:pPr marL="182880" lvl="1" indent="0">
              <a:buNone/>
            </a:pPr>
            <a:r>
              <a:rPr lang="en-US" sz="1600" dirty="0"/>
              <a:t>ZDM – Zero Delay Mode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en-US" sz="1700" dirty="0"/>
          </a:p>
          <a:p>
            <a:pPr lvl="1">
              <a:buFont typeface="Calibri" panose="020F0502020204030204" pitchFamily="34" charset="0"/>
              <a:buChar char="−"/>
            </a:pPr>
            <a:endParaRPr lang="en-US" sz="1700" dirty="0"/>
          </a:p>
          <a:p>
            <a:pPr lvl="1">
              <a:buFont typeface="Calibri" panose="020F0502020204030204" pitchFamily="34" charset="0"/>
              <a:buChar char="−"/>
            </a:pPr>
            <a:endParaRPr lang="en-US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143000"/>
            <a:ext cx="5069926" cy="47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66722"/>
      </p:ext>
    </p:extLst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 2</a:t>
            </a:r>
            <a:r>
              <a:rPr lang="en-US" dirty="0"/>
              <a:t>: On-chip 1PPS Delay Measurement &amp; Adjust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Content Placeholder 9"/>
          <p:cNvSpPr>
            <a:spLocks noGrp="1"/>
          </p:cNvSpPr>
          <p:nvPr>
            <p:ph idx="4294967295"/>
          </p:nvPr>
        </p:nvSpPr>
        <p:spPr>
          <a:xfrm>
            <a:off x="477818" y="1066799"/>
            <a:ext cx="5846782" cy="5086253"/>
          </a:xfrm>
        </p:spPr>
        <p:txBody>
          <a:bodyPr>
            <a:noAutofit/>
          </a:bodyPr>
          <a:lstStyle/>
          <a:p>
            <a:pPr marL="182880" lvl="1" indent="0">
              <a:buNone/>
            </a:pPr>
            <a:r>
              <a:rPr lang="en-US" sz="1600" b="1" dirty="0"/>
              <a:t>Measuring 1PPS path delays</a:t>
            </a:r>
            <a:endParaRPr lang="en-US" sz="1700" dirty="0"/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1PPS path delays are measured at start-up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Must be done for each Line Card (each 1PPS path)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Delay measurement performed at central point in the system. In this case at the Timing Card.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Could use existing SyncE backplane traces to provide return path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Measured trace delay differences are adjusted at line cards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1PPS delay = Round Trip Delay minus Return Path delay</a:t>
            </a:r>
          </a:p>
          <a:p>
            <a:pPr marL="182880" lvl="1" indent="0">
              <a:spcBef>
                <a:spcPts val="1200"/>
              </a:spcBef>
              <a:buNone/>
            </a:pPr>
            <a:r>
              <a:rPr lang="en-US" sz="1700" b="1" dirty="0"/>
              <a:t>Advantage: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Compensates for both backplane trace delay and driver/receiver delay uncertainty</a:t>
            </a:r>
          </a:p>
          <a:p>
            <a:pPr marL="182880" lvl="1" indent="0">
              <a:spcBef>
                <a:spcPts val="1200"/>
              </a:spcBef>
              <a:buNone/>
            </a:pPr>
            <a:r>
              <a:rPr lang="en-US" sz="1700" b="1" dirty="0"/>
              <a:t>Challenges: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Assumption that forward and return paths are symmetrical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Return path must also be measured (using </a:t>
            </a:r>
            <a:r>
              <a:rPr lang="en-US" sz="1700" dirty="0" err="1"/>
              <a:t>TxSyncE</a:t>
            </a:r>
            <a:r>
              <a:rPr lang="en-US" sz="1700" dirty="0"/>
              <a:t>/</a:t>
            </a:r>
            <a:r>
              <a:rPr lang="en-US" sz="1700" dirty="0" err="1"/>
              <a:t>RxSyncE</a:t>
            </a:r>
            <a:r>
              <a:rPr lang="en-US" sz="1700" dirty="0"/>
              <a:t> pair?) 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en-US" sz="1700" dirty="0"/>
          </a:p>
          <a:p>
            <a:pPr lvl="1">
              <a:buFont typeface="Calibri" panose="020F0502020204030204" pitchFamily="34" charset="0"/>
              <a:buChar char="−"/>
            </a:pPr>
            <a:endParaRPr lang="en-US" sz="1700" dirty="0"/>
          </a:p>
          <a:p>
            <a:pPr lvl="1">
              <a:buFont typeface="Calibri" panose="020F0502020204030204" pitchFamily="34" charset="0"/>
              <a:buChar char="−"/>
            </a:pPr>
            <a:endParaRPr lang="en-US" sz="1700" dirty="0"/>
          </a:p>
          <a:p>
            <a:pPr lvl="1">
              <a:buFont typeface="Calibri" panose="020F0502020204030204" pitchFamily="34" charset="0"/>
              <a:buChar char="−"/>
            </a:pPr>
            <a:endParaRPr lang="en-US" sz="1700" dirty="0"/>
          </a:p>
          <a:p>
            <a:pPr lvl="1">
              <a:buFont typeface="Calibri" panose="020F0502020204030204" pitchFamily="34" charset="0"/>
              <a:buChar char="−"/>
            </a:pPr>
            <a:endParaRPr lang="en-US" sz="17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050053"/>
            <a:ext cx="4904813" cy="51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7457"/>
      </p:ext>
    </p:extLst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 3 </a:t>
            </a:r>
            <a:r>
              <a:rPr lang="en-US" dirty="0"/>
              <a:t>- ToD Distribution Without 1PPS 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9" name="Content Placeholder 9"/>
          <p:cNvSpPr>
            <a:spLocks noGrp="1"/>
          </p:cNvSpPr>
          <p:nvPr>
            <p:ph idx="4294967295"/>
          </p:nvPr>
        </p:nvSpPr>
        <p:spPr>
          <a:xfrm>
            <a:off x="457199" y="1143000"/>
            <a:ext cx="5791201" cy="5181600"/>
          </a:xfrm>
        </p:spPr>
        <p:txBody>
          <a:bodyPr>
            <a:normAutofit/>
          </a:bodyPr>
          <a:lstStyle/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Synchronizes </a:t>
            </a:r>
            <a:r>
              <a:rPr lang="en-US" dirty="0" err="1"/>
              <a:t>ToD</a:t>
            </a:r>
            <a:r>
              <a:rPr lang="en-US" baseline="-25000" dirty="0" err="1"/>
              <a:t>B</a:t>
            </a:r>
            <a:r>
              <a:rPr lang="en-US" dirty="0"/>
              <a:t> with </a:t>
            </a:r>
            <a:r>
              <a:rPr lang="en-US" dirty="0" err="1"/>
              <a:t>ToD</a:t>
            </a:r>
            <a:r>
              <a:rPr lang="en-US" baseline="-25000" dirty="0" err="1"/>
              <a:t>A</a:t>
            </a:r>
            <a:r>
              <a:rPr lang="en-US" baseline="-25000" dirty="0"/>
              <a:t> </a:t>
            </a:r>
            <a:r>
              <a:rPr lang="en-US" dirty="0"/>
              <a:t>without a physical time alignment signal (i.e. no 1PPS required)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“1588-like” ToD distribution but with the advantage that Master and Slave are working from the same frequency (using existing backplane frequency distribution)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No servo loop or  acquisition process required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1588 messaging “calculates” One Way Delay (OWD) and Time Error Offset (e)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No PDV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Static asymmetry (can be calibrated out)</a:t>
            </a:r>
          </a:p>
          <a:p>
            <a:pPr marL="182880" lvl="1" indent="0">
              <a:spcBef>
                <a:spcPts val="1200"/>
              </a:spcBef>
              <a:buNone/>
            </a:pPr>
            <a:r>
              <a:rPr lang="en-US" b="1" dirty="0"/>
              <a:t>Challenges: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Control plane must be 1588 aware </a:t>
            </a:r>
            <a:br>
              <a:rPr lang="en-US" dirty="0"/>
            </a:br>
            <a:r>
              <a:rPr lang="en-US" dirty="0"/>
              <a:t>(e.g. Transparent clocking)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ToD transfer accuracy depends on timestamp resolution</a:t>
            </a:r>
          </a:p>
          <a:p>
            <a:pPr marL="182880" lvl="1" indent="0">
              <a:buNone/>
            </a:pPr>
            <a:endParaRPr lang="en-US" dirty="0"/>
          </a:p>
          <a:p>
            <a:pPr marL="182880" lvl="1" indent="0">
              <a:buNone/>
            </a:pPr>
            <a:endParaRPr lang="en-US" dirty="0"/>
          </a:p>
          <a:p>
            <a:pPr lvl="1">
              <a:buFont typeface="Calibri" panose="020F0502020204030204" pitchFamily="34" charset="0"/>
              <a:buChar char="−"/>
            </a:pPr>
            <a:endParaRPr lang="en-US" dirty="0"/>
          </a:p>
          <a:p>
            <a:pPr lvl="1">
              <a:buFont typeface="Calibri" panose="020F0502020204030204" pitchFamily="34" charset="0"/>
              <a:buChar char="−"/>
            </a:pPr>
            <a:endParaRPr lang="en-US" baseline="-25000" dirty="0"/>
          </a:p>
          <a:p>
            <a:pPr lvl="1">
              <a:buFont typeface="Calibri" panose="020F0502020204030204" pitchFamily="34" charset="0"/>
              <a:buChar char="−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219200"/>
            <a:ext cx="4448326" cy="473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36772"/>
      </p:ext>
    </p:extLst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642447" y="1219200"/>
            <a:ext cx="10711353" cy="4724400"/>
          </a:xfrm>
        </p:spPr>
        <p:txBody>
          <a:bodyPr>
            <a:noAutofit/>
          </a:bodyPr>
          <a:lstStyle/>
          <a:p>
            <a:pPr lvl="1">
              <a:buFont typeface="Calibri" panose="020F0502020204030204" pitchFamily="34" charset="0"/>
              <a:buChar char="−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Time error of a T-BC consist of PTP servo error + misalignment of ToD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800" dirty="0"/>
              <a:t> Distribution of ToD in a multi circuit-pack system takes careful design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800" dirty="0"/>
              <a:t> Meeting 5ns time error is a difficult challenge.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800" dirty="0"/>
              <a:t> New design practices and synchronization distribution architectures will be needed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8678553"/>
      </p:ext>
    </p:extLst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408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642447" y="1219200"/>
            <a:ext cx="8501553" cy="4724400"/>
          </a:xfrm>
        </p:spPr>
        <p:txBody>
          <a:bodyPr>
            <a:noAutofit/>
          </a:bodyPr>
          <a:lstStyle/>
          <a:p>
            <a:pPr lvl="1">
              <a:buFont typeface="Calibri" panose="020F0502020204030204" pitchFamily="34" charset="0"/>
              <a:buChar char="−"/>
            </a:pPr>
            <a:r>
              <a:rPr lang="en-US" sz="2800" dirty="0"/>
              <a:t> Practical Implementation of a T-BC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800" dirty="0"/>
              <a:t> ToD Synchronization Between Master and Slave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800" dirty="0"/>
              <a:t> ToD Synchronization within the Network Element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800" dirty="0"/>
              <a:t> Challenges of Meeting 5ns Time Error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800" dirty="0"/>
              <a:t> Possible Solutions for Meeting 5ns and Beyond 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en-US" sz="2800" dirty="0"/>
          </a:p>
          <a:p>
            <a:pPr lvl="1">
              <a:buFont typeface="Calibri" panose="020F0502020204030204" pitchFamily="34" charset="0"/>
              <a:buChar char="−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8643724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a Telecom Boundary Clock (T-BC)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9"/>
          <p:cNvSpPr>
            <a:spLocks noGrp="1"/>
          </p:cNvSpPr>
          <p:nvPr>
            <p:ph idx="4294967295"/>
          </p:nvPr>
        </p:nvSpPr>
        <p:spPr>
          <a:xfrm>
            <a:off x="6781800" y="4343400"/>
            <a:ext cx="4306548" cy="1981200"/>
          </a:xfrm>
        </p:spPr>
        <p:txBody>
          <a:bodyPr>
            <a:noAutofit/>
          </a:bodyPr>
          <a:lstStyle/>
          <a:p>
            <a:pPr marL="182880" lvl="1" indent="0">
              <a:buNone/>
            </a:pPr>
            <a:r>
              <a:rPr lang="en-US" sz="1700" b="1" dirty="0"/>
              <a:t>Main physical components of a T-BC: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Master and Slave PHY (ToD/timestampers)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Processor (1588 stack &amp; servo)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1588 PLL (with DCO)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SyncE PLL (independent from 1588 PLL)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TCXO/OCXO (for frequency stability)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775" y="2509452"/>
            <a:ext cx="660450" cy="20412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762000" y="4572000"/>
            <a:ext cx="4724400" cy="1295400"/>
          </a:xfrm>
        </p:spPr>
        <p:txBody>
          <a:bodyPr>
            <a:noAutofit/>
          </a:bodyPr>
          <a:lstStyle/>
          <a:p>
            <a:pPr marL="182880" lvl="1" indent="0">
              <a:buNone/>
            </a:pPr>
            <a:r>
              <a:rPr lang="en-US" sz="1700" b="1" dirty="0"/>
              <a:t>Main functions of a T-BC: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Packet processing (PTP stack, timestamping)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PEC (uses timestamps to generate clocks)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Physical layer clock (unaltered by PTP)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926592"/>
            <a:ext cx="5102559" cy="3318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914400"/>
            <a:ext cx="4974355" cy="304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1248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of Network Synchronization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789087" y="5002212"/>
            <a:ext cx="10665400" cy="1169988"/>
          </a:xfrm>
        </p:spPr>
        <p:txBody>
          <a:bodyPr>
            <a:noAutofit/>
          </a:bodyPr>
          <a:lstStyle/>
          <a:p>
            <a:pPr marL="182880" lvl="1" indent="0">
              <a:buNone/>
            </a:pPr>
            <a:r>
              <a:rPr lang="en-US" sz="1700" b="1" dirty="0"/>
              <a:t>All ToD counters within the timing chain must be synchronized with the T-GM: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They contain the same time value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They turn over at the same time</a:t>
            </a:r>
            <a:r>
              <a:rPr lang="en-US" sz="2000" dirty="0"/>
              <a:t> (</a:t>
            </a:r>
            <a:r>
              <a:rPr lang="en-US" sz="1700" dirty="0"/>
              <a:t>with </a:t>
            </a:r>
            <a:r>
              <a:rPr lang="en-US" sz="1700" dirty="0" err="1"/>
              <a:t>nano</a:t>
            </a:r>
            <a:r>
              <a:rPr lang="en-US" sz="1700" dirty="0"/>
              <a:t>-second accuracy)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26" y="1009650"/>
            <a:ext cx="10080119" cy="36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8170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T-GM to T-BC ToD Synchronization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838200" y="4876800"/>
            <a:ext cx="10665400" cy="1371600"/>
          </a:xfrm>
        </p:spPr>
        <p:txBody>
          <a:bodyPr>
            <a:noAutofit/>
          </a:bodyPr>
          <a:lstStyle/>
          <a:p>
            <a:pPr marL="182880" lvl="1" indent="0">
              <a:buNone/>
            </a:pPr>
            <a:r>
              <a:rPr lang="en-US" sz="1700" b="1" dirty="0"/>
              <a:t>Three stages of ToD synchronization:</a:t>
            </a:r>
          </a:p>
          <a:p>
            <a:pPr marL="525780" lvl="1" indent="-342900">
              <a:buFont typeface="+mj-lt"/>
              <a:buAutoNum type="arabicPeriod"/>
            </a:pPr>
            <a:r>
              <a:rPr lang="en-US" sz="1700" dirty="0"/>
              <a:t>Initial adjustment: T-BC extracts ToD from 1588 packet sent by T-GM</a:t>
            </a:r>
          </a:p>
          <a:p>
            <a:pPr marL="525780" lvl="1" indent="-342900">
              <a:buFont typeface="+mj-lt"/>
              <a:buAutoNum type="arabicPeriod"/>
            </a:pPr>
            <a:r>
              <a:rPr lang="en-US" sz="1700" dirty="0"/>
              <a:t>Lock acquisition: T-BC servo uses timestamp information to adjust ToD counter frequency minimizing time error </a:t>
            </a:r>
          </a:p>
          <a:p>
            <a:pPr marL="525780" lvl="1" indent="-342900">
              <a:buFont typeface="+mj-lt"/>
              <a:buAutoNum type="arabicPeriod"/>
            </a:pPr>
            <a:r>
              <a:rPr lang="en-US" sz="1700" dirty="0"/>
              <a:t>Locked: T-BC servo makes fine adjustments of ToD frequency to keep time error at zero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895350"/>
            <a:ext cx="10080119" cy="375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60438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Option 1</a:t>
            </a:r>
            <a:r>
              <a:rPr lang="en-US" dirty="0"/>
              <a:t>: T-BC ToD Synchronization –&gt; Using a Physical Interface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789087" y="5002212"/>
            <a:ext cx="10665400" cy="1169988"/>
          </a:xfrm>
        </p:spPr>
        <p:txBody>
          <a:bodyPr>
            <a:noAutofit/>
          </a:bodyPr>
          <a:lstStyle/>
          <a:p>
            <a:pPr marL="182880" lvl="1" indent="0">
              <a:buNone/>
            </a:pPr>
            <a:r>
              <a:rPr lang="en-US" sz="1700" b="1" dirty="0"/>
              <a:t>If timestamping is performed in separate physical locations within the T-BC…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Synchronization of ToD at slave and master ports must be synchronized (or it will contribute to time error)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Proprietary interfaces help ToD synchronization between PHYs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838200"/>
            <a:ext cx="10080119" cy="38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79498"/>
      </p:ext>
    </p:extLst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11582400" cy="914400"/>
          </a:xfrm>
        </p:spPr>
        <p:txBody>
          <a:bodyPr/>
          <a:lstStyle/>
          <a:p>
            <a:r>
              <a:rPr lang="en-US" b="1" dirty="0"/>
              <a:t>Option 2</a:t>
            </a:r>
            <a:r>
              <a:rPr lang="en-US" dirty="0"/>
              <a:t>: T-BC ToD Synchronization –&gt; Using a Central ToD/Timestamper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789087" y="5002212"/>
            <a:ext cx="10665400" cy="1169988"/>
          </a:xfrm>
        </p:spPr>
        <p:txBody>
          <a:bodyPr>
            <a:noAutofit/>
          </a:bodyPr>
          <a:lstStyle/>
          <a:p>
            <a:pPr marL="182880" lvl="1" indent="0">
              <a:buNone/>
            </a:pPr>
            <a:r>
              <a:rPr lang="en-US" sz="1700" b="1" dirty="0"/>
              <a:t>ToD and Timestamping can be located at a central point in the system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Synchronization of ToD at slave and master ports must be synchronized (or it will contribute to time error)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b="1" dirty="0"/>
              <a:t>Or</a:t>
            </a:r>
            <a:r>
              <a:rPr lang="en-US" sz="1700" dirty="0"/>
              <a:t> timestampers must reference a central point of ToD…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49" y="1087278"/>
            <a:ext cx="10080120" cy="35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02144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Circuit-Pack System Architecture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617047" y="1203885"/>
            <a:ext cx="4392513" cy="4495800"/>
          </a:xfrm>
        </p:spPr>
        <p:txBody>
          <a:bodyPr>
            <a:noAutofit/>
          </a:bodyPr>
          <a:lstStyle/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Most carrier grade equipment is broken down into multiple circuit packs connected together with a backplane 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en-US" sz="1700" dirty="0"/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Timestamping/ToD and PTP stack functions (Line Card) are separated from the central clock generation functions (Timing Card)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en-US" sz="1700" dirty="0"/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There’s still a need to synchronize ToD from the slave line card to ToD of master line cards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20680"/>
            <a:ext cx="5349646" cy="50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20908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ToD across a Multi Circuit-Pack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7BD92-6AE5-CF43-B276-274952F2BFB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9"/>
          <p:cNvSpPr>
            <a:spLocks noGrp="1"/>
          </p:cNvSpPr>
          <p:nvPr>
            <p:ph idx="4294967295"/>
          </p:nvPr>
        </p:nvSpPr>
        <p:spPr>
          <a:xfrm>
            <a:off x="439247" y="1066800"/>
            <a:ext cx="6875953" cy="5334000"/>
          </a:xfrm>
        </p:spPr>
        <p:txBody>
          <a:bodyPr>
            <a:noAutofit/>
          </a:bodyPr>
          <a:lstStyle/>
          <a:p>
            <a:pPr marL="182880" lvl="1" indent="0">
              <a:buNone/>
            </a:pPr>
            <a:r>
              <a:rPr lang="en-US" sz="1600" b="1" dirty="0"/>
              <a:t>ToD Distribution</a:t>
            </a:r>
            <a:endParaRPr lang="en-US" sz="1700" dirty="0"/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ToD from Slave line card is distributed to all Master line cards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ToD is distributed over control plane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Precision not important (1 second to get there)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1PPS provides ToD 1-second rollover precision</a:t>
            </a:r>
          </a:p>
          <a:p>
            <a:pPr marL="182880" lvl="1" indent="0">
              <a:spcBef>
                <a:spcPts val="1200"/>
              </a:spcBef>
              <a:buNone/>
            </a:pPr>
            <a:r>
              <a:rPr lang="en-US" sz="1600" b="1" dirty="0"/>
              <a:t>1PPS Distribution</a:t>
            </a:r>
            <a:endParaRPr lang="en-US" sz="1700" dirty="0"/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1PPS is generated by PLL/DCO (controlled by 1588 Servo)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Objective is to align all 1PPS signals across all line cards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Any 1PPS phase misalignment looks like constant time error (</a:t>
            </a:r>
            <a:r>
              <a:rPr lang="en-US" sz="1700" dirty="0" err="1"/>
              <a:t>cTE</a:t>
            </a:r>
            <a:r>
              <a:rPr lang="en-US" sz="1700" dirty="0"/>
              <a:t>)</a:t>
            </a:r>
          </a:p>
          <a:p>
            <a:pPr marL="182880" lvl="1" indent="0">
              <a:spcBef>
                <a:spcPts val="1200"/>
              </a:spcBef>
              <a:buNone/>
            </a:pPr>
            <a:r>
              <a:rPr lang="en-US" sz="1700" b="1" dirty="0"/>
              <a:t>Challenges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Backplane trace lengths must be matched or compensated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Delay uncertainty of backplane drivers/receivers must be considered in timing budget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700" dirty="0"/>
              <a:t>I/O delay of line card PLL must also be considered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762000"/>
            <a:ext cx="2461536" cy="55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90280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2017 Corp. PPT Template">
  <a:themeElements>
    <a:clrScheme name="Custom 1">
      <a:dk1>
        <a:srgbClr val="555555"/>
      </a:dk1>
      <a:lt1>
        <a:srgbClr val="FFFFFF"/>
      </a:lt1>
      <a:dk2>
        <a:srgbClr val="D91E2A"/>
      </a:dk2>
      <a:lt2>
        <a:srgbClr val="F2F2F2"/>
      </a:lt2>
      <a:accent1>
        <a:srgbClr val="0086D9"/>
      </a:accent1>
      <a:accent2>
        <a:srgbClr val="00AEFF"/>
      </a:accent2>
      <a:accent3>
        <a:srgbClr val="6BBF01"/>
      </a:accent3>
      <a:accent4>
        <a:srgbClr val="BCE100"/>
      </a:accent4>
      <a:accent5>
        <a:srgbClr val="FFAA00"/>
      </a:accent5>
      <a:accent6>
        <a:srgbClr val="FFD633"/>
      </a:accent6>
      <a:hlink>
        <a:srgbClr val="00AEFF"/>
      </a:hlink>
      <a:folHlink>
        <a:srgbClr val="00AE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none" rtlCol="0" anchor="ctr">
        <a:spAutoFit/>
      </a:bodyPr>
      <a:lstStyle>
        <a:defPPr algn="ctr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7 Corp. PPT Template" id="{8AA1DD0E-34A2-494F-9FA1-512A1DCDC20B}" vid="{61899DE0-7170-944D-8F69-866BAE187B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D2A1242744644A6894AD80BD4EB5F" ma:contentTypeVersion="1" ma:contentTypeDescription="Create a new document." ma:contentTypeScope="" ma:versionID="9ff611c181ad9ad3f77b7e10646af0f9">
  <xsd:schema xmlns:xsd="http://www.w3.org/2001/XMLSchema" xmlns:xs="http://www.w3.org/2001/XMLSchema" xmlns:p="http://schemas.microsoft.com/office/2006/metadata/properties" xmlns:ns2="1d3fa7e4-521a-4e6f-bd21-9555fefc92d1" targetNamespace="http://schemas.microsoft.com/office/2006/metadata/properties" ma:root="true" ma:fieldsID="22c54981612107ad5ca72d32a13dc2e0" ns2:_="">
    <xsd:import namespace="1d3fa7e4-521a-4e6f-bd21-9555fefc92d1"/>
    <xsd:element name="properties">
      <xsd:complexType>
        <xsd:sequence>
          <xsd:element name="documentManagement">
            <xsd:complexType>
              <xsd:all>
                <xsd:element ref="ns2:midd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fa7e4-521a-4e6f-bd21-9555fefc92d1" elementFormDefault="qualified">
    <xsd:import namespace="http://schemas.microsoft.com/office/2006/documentManagement/types"/>
    <xsd:import namespace="http://schemas.microsoft.com/office/infopath/2007/PartnerControls"/>
    <xsd:element name="middle" ma:index="8" nillable="true" ma:displayName="middle" ma:description="middle column" ma:internalName="middl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ddle xmlns="1d3fa7e4-521a-4e6f-bd21-9555fefc92d1" xsi:nil="true"/>
  </documentManagement>
</p:properties>
</file>

<file path=customXml/itemProps1.xml><?xml version="1.0" encoding="utf-8"?>
<ds:datastoreItem xmlns:ds="http://schemas.openxmlformats.org/officeDocument/2006/customXml" ds:itemID="{31CDE3CD-6071-4ECA-989E-5F823B4CF3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11EB58-1579-4CEA-AB57-6DE74B94AE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fa7e4-521a-4e6f-bd21-9555fefc92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30D846-ACBF-45DB-BAF0-31E0CD58138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d3fa7e4-521a-4e6f-bd21-9555fefc92d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2017 Corp. PPT Template</Template>
  <TotalTime>42400</TotalTime>
  <Words>917</Words>
  <Application>Microsoft Office PowerPoint</Application>
  <PresentationFormat>Widescreen</PresentationFormat>
  <Paragraphs>133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MSDW</vt:lpstr>
      <vt:lpstr>Segoe UI</vt:lpstr>
      <vt:lpstr>Symbol</vt:lpstr>
      <vt:lpstr>Times New Roman</vt:lpstr>
      <vt:lpstr>Trebuchet MS</vt:lpstr>
      <vt:lpstr>Wingdings</vt:lpstr>
      <vt:lpstr>2017 Corp. PPT Template</vt:lpstr>
      <vt:lpstr>Practical Implementation of a IEEE 1588 Based Synchronization Distribution System</vt:lpstr>
      <vt:lpstr>Agenda</vt:lpstr>
      <vt:lpstr>Implementation of a Telecom Boundary Clock (T-BC)</vt:lpstr>
      <vt:lpstr>The Goal of Network Synchronization </vt:lpstr>
      <vt:lpstr>T-GM to T-BC ToD Synchronization</vt:lpstr>
      <vt:lpstr>Option 1: T-BC ToD Synchronization –&gt; Using a Physical Interface</vt:lpstr>
      <vt:lpstr>Option 2: T-BC ToD Synchronization –&gt; Using a Central ToD/Timestamper</vt:lpstr>
      <vt:lpstr>Multi Circuit-Pack System Architecture  </vt:lpstr>
      <vt:lpstr>Distribution of ToD across a Multi Circuit-Pack System</vt:lpstr>
      <vt:lpstr>Solution 1: Manual Calibration of 1PPS Distribution Path</vt:lpstr>
      <vt:lpstr>Solution 2: On-chip 1PPS Delay Measurement &amp; Adjust </vt:lpstr>
      <vt:lpstr>Solution 3 - ToD Distribution Without 1PPS Distribution</vt:lpstr>
      <vt:lpstr>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Silicon Labs Presentation Template</dc:title>
  <dc:creator>Tyson Tuttle</dc:creator>
  <cp:lastModifiedBy>Daniel Gallant</cp:lastModifiedBy>
  <cp:revision>809</cp:revision>
  <cp:lastPrinted>2018-05-18T22:32:33Z</cp:lastPrinted>
  <dcterms:created xsi:type="dcterms:W3CDTF">2014-06-02T20:03:03Z</dcterms:created>
  <dcterms:modified xsi:type="dcterms:W3CDTF">2018-09-20T21:40:37Z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0x0101003D1D2A1242744644A6894AD80BD4EB5F</vt:lpwstr>
  </property>
</Properties>
</file>